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75" r:id="rId2"/>
    <p:sldId id="257" r:id="rId3"/>
    <p:sldId id="260" r:id="rId4"/>
    <p:sldId id="273" r:id="rId5"/>
    <p:sldId id="276" r:id="rId6"/>
    <p:sldId id="262" r:id="rId7"/>
    <p:sldId id="266" r:id="rId8"/>
    <p:sldId id="272" r:id="rId9"/>
    <p:sldId id="274" r:id="rId10"/>
    <p:sldId id="264"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35" d="100"/>
          <a:sy n="35" d="100"/>
        </p:scale>
        <p:origin x="-192"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8/5/2015</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dirty="0"/>
              <a:pPr/>
              <a:t>8/5/2015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8/5/2015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dirty="0"/>
              <a:pPr/>
              <a:t>8/5/2015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dirty="0"/>
              <a:pPr/>
              <a:t>8/5/2015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dirty="0"/>
              <a:pPr/>
              <a:t>8/5/2015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pPr/>
              <a:t>8/5/2015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pPr/>
              <a:t>8/5/2015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8/5/2015</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dirty="0"/>
              <a:pPr/>
              <a:t>8/5/2015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dirty="0"/>
              <a:pPr/>
              <a:t>8/5/2015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8/5/2015</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3504" y="1824"/>
            <a:ext cx="10782300" cy="3352800"/>
          </a:xfrm>
        </p:spPr>
        <p:txBody>
          <a:bodyPr/>
          <a:lstStyle/>
          <a:p>
            <a:r>
              <a:rPr lang="en-US" sz="6300" dirty="0" smtClean="0"/>
              <a:t>Education, Screening, &amp; Outreach</a:t>
            </a:r>
            <a:endParaRPr lang="en-US" sz="6300" dirty="0"/>
          </a:p>
        </p:txBody>
      </p:sp>
      <p:sp>
        <p:nvSpPr>
          <p:cNvPr id="3" name="Subtitle 2"/>
          <p:cNvSpPr>
            <a:spLocks noGrp="1"/>
          </p:cNvSpPr>
          <p:nvPr>
            <p:ph type="subTitle" idx="1"/>
          </p:nvPr>
        </p:nvSpPr>
        <p:spPr>
          <a:xfrm>
            <a:off x="603504" y="3585121"/>
            <a:ext cx="9228201" cy="1645920"/>
          </a:xfrm>
        </p:spPr>
        <p:txBody>
          <a:bodyPr>
            <a:normAutofit fontScale="25000" lnSpcReduction="20000"/>
          </a:bodyPr>
          <a:lstStyle/>
          <a:p>
            <a:r>
              <a:rPr lang="en-US" sz="11500" dirty="0" smtClean="0"/>
              <a:t>	</a:t>
            </a:r>
            <a:r>
              <a:rPr lang="en-US" sz="24000" dirty="0" smtClean="0"/>
              <a:t>UK Markey Cancer Center</a:t>
            </a:r>
          </a:p>
          <a:p>
            <a:r>
              <a:rPr lang="en-US" dirty="0" smtClean="0"/>
              <a:t>		</a:t>
            </a:r>
            <a:r>
              <a:rPr lang="en-US" sz="11200" dirty="0" smtClean="0"/>
              <a:t>Melissa Hounshell, Community Outreach Director</a:t>
            </a:r>
          </a:p>
          <a:p>
            <a:r>
              <a:rPr lang="en-US" sz="11200" dirty="0" smtClean="0"/>
              <a:t>						</a:t>
            </a:r>
            <a:endParaRPr lang="en-US" sz="11200" i="1" dirty="0"/>
          </a:p>
        </p:txBody>
      </p:sp>
    </p:spTree>
    <p:extLst>
      <p:ext uri="{BB962C8B-B14F-4D97-AF65-F5344CB8AC3E}">
        <p14:creationId xmlns:p14="http://schemas.microsoft.com/office/powerpoint/2010/main" xmlns="" val="481514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608" y="328845"/>
            <a:ext cx="10772775" cy="1658198"/>
          </a:xfrm>
        </p:spPr>
        <p:txBody>
          <a:bodyPr/>
          <a:lstStyle/>
          <a:p>
            <a:r>
              <a:rPr lang="en-US" dirty="0" smtClean="0"/>
              <a:t>Outreach Program Overview</a:t>
            </a:r>
            <a:endParaRPr lang="en-US" dirty="0"/>
          </a:p>
        </p:txBody>
      </p:sp>
      <p:sp>
        <p:nvSpPr>
          <p:cNvPr id="3" name="Content Placeholder 2"/>
          <p:cNvSpPr>
            <a:spLocks noGrp="1"/>
          </p:cNvSpPr>
          <p:nvPr>
            <p:ph idx="1"/>
          </p:nvPr>
        </p:nvSpPr>
        <p:spPr>
          <a:xfrm>
            <a:off x="676656" y="1548383"/>
            <a:ext cx="10753725" cy="4391097"/>
          </a:xfrm>
        </p:spPr>
        <p:txBody>
          <a:bodyPr>
            <a:normAutofit fontScale="70000" lnSpcReduction="20000"/>
          </a:bodyPr>
          <a:lstStyle/>
          <a:p>
            <a:pPr>
              <a:lnSpc>
                <a:spcPct val="120000"/>
              </a:lnSpc>
            </a:pPr>
            <a:r>
              <a:rPr lang="en-US" sz="3300" dirty="0" smtClean="0"/>
              <a:t>In late March 2014, we sharpened our focus with hopes of developing an improved outreach program.</a:t>
            </a:r>
          </a:p>
          <a:p>
            <a:pPr>
              <a:lnSpc>
                <a:spcPct val="120000"/>
              </a:lnSpc>
            </a:pPr>
            <a:r>
              <a:rPr lang="en-US" sz="3300" dirty="0" smtClean="0"/>
              <a:t>Markey Cancer Center is committed more than ever to leading a comprehensive cancer screening, education, prevention, and outreach program that serves the citizens of the state. Given the high-incidence rates of cancer, the program has a particular focus on Eastern Kentucky while also serving people statewide.</a:t>
            </a:r>
          </a:p>
          <a:p>
            <a:pPr>
              <a:lnSpc>
                <a:spcPct val="120000"/>
              </a:lnSpc>
            </a:pPr>
            <a:r>
              <a:rPr lang="en-US" sz="3300" dirty="0" smtClean="0"/>
              <a:t>We work collaboratively with existing cancer education programs, community leaders, and our Markey-affiliated partners to further cancer prevention and education.</a:t>
            </a:r>
          </a:p>
          <a:p>
            <a:pPr>
              <a:lnSpc>
                <a:spcPct val="120000"/>
              </a:lnSpc>
            </a:pPr>
            <a:r>
              <a:rPr lang="en-US" sz="3300" b="1" dirty="0" smtClean="0"/>
              <a:t>Our ultimate goal is simple: save lives.</a:t>
            </a:r>
          </a:p>
          <a:p>
            <a:endParaRPr lang="en-US" dirty="0"/>
          </a:p>
        </p:txBody>
      </p:sp>
      <p:pic>
        <p:nvPicPr>
          <p:cNvPr id="4" name="Picture 3"/>
          <p:cNvPicPr>
            <a:picLocks noChangeAspect="1"/>
          </p:cNvPicPr>
          <p:nvPr/>
        </p:nvPicPr>
        <p:blipFill>
          <a:blip r:embed="rId2"/>
          <a:stretch>
            <a:fillRect/>
          </a:stretch>
        </p:blipFill>
        <p:spPr>
          <a:xfrm>
            <a:off x="6635024" y="6035040"/>
            <a:ext cx="5424821" cy="758127"/>
          </a:xfrm>
          <a:prstGeom prst="rect">
            <a:avLst/>
          </a:prstGeom>
        </p:spPr>
      </p:pic>
    </p:spTree>
    <p:extLst>
      <p:ext uri="{BB962C8B-B14F-4D97-AF65-F5344CB8AC3E}">
        <p14:creationId xmlns:p14="http://schemas.microsoft.com/office/powerpoint/2010/main" xmlns="" val="2982052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267885"/>
            <a:ext cx="10772775" cy="1658198"/>
          </a:xfrm>
        </p:spPr>
        <p:txBody>
          <a:bodyPr/>
          <a:lstStyle/>
          <a:p>
            <a:r>
              <a:rPr lang="en-US" dirty="0" smtClean="0"/>
              <a:t>Screenings</a:t>
            </a:r>
            <a:br>
              <a:rPr lang="en-US" dirty="0" smtClean="0"/>
            </a:br>
            <a:endParaRPr lang="en-US" dirty="0"/>
          </a:p>
        </p:txBody>
      </p:sp>
      <p:sp>
        <p:nvSpPr>
          <p:cNvPr id="3" name="Content Placeholder 2"/>
          <p:cNvSpPr>
            <a:spLocks noGrp="1"/>
          </p:cNvSpPr>
          <p:nvPr>
            <p:ph idx="1"/>
          </p:nvPr>
        </p:nvSpPr>
        <p:spPr>
          <a:xfrm>
            <a:off x="676656" y="1456512"/>
            <a:ext cx="10753725" cy="6071616"/>
          </a:xfrm>
        </p:spPr>
        <p:txBody>
          <a:bodyPr>
            <a:normAutofit/>
          </a:bodyPr>
          <a:lstStyle/>
          <a:p>
            <a:pPr lvl="1">
              <a:buFont typeface="Arial" panose="020B0604020202020204" pitchFamily="34" charset="0"/>
              <a:buChar char="•"/>
            </a:pPr>
            <a:r>
              <a:rPr lang="en-US" u="sng" dirty="0" smtClean="0"/>
              <a:t>Breast</a:t>
            </a:r>
          </a:p>
          <a:p>
            <a:pPr marL="0" lvl="3" indent="0">
              <a:buNone/>
            </a:pPr>
            <a:r>
              <a:rPr lang="en-US" sz="2000" dirty="0" smtClean="0"/>
              <a:t>	</a:t>
            </a:r>
            <a:r>
              <a:rPr lang="en-US" sz="2000" dirty="0"/>
              <a:t>W</a:t>
            </a:r>
            <a:r>
              <a:rPr lang="en-US" sz="2000" dirty="0" smtClean="0"/>
              <a:t>e have had three Saturday breast cancer screening events (August, November, March). We are targeting uninsured, underinsured, or insured women who can’t get screened M-F.</a:t>
            </a:r>
            <a:endParaRPr lang="en-US" dirty="0" smtClean="0"/>
          </a:p>
          <a:p>
            <a:pPr lvl="1">
              <a:buFont typeface="Arial" panose="020B0604020202020204" pitchFamily="34" charset="0"/>
              <a:buChar char="•"/>
            </a:pPr>
            <a:r>
              <a:rPr lang="en-US" u="sng" dirty="0" smtClean="0"/>
              <a:t>Colon</a:t>
            </a:r>
          </a:p>
          <a:p>
            <a:pPr marL="0" lvl="3" indent="0">
              <a:buNone/>
            </a:pPr>
            <a:r>
              <a:rPr lang="en-US" sz="2000" dirty="0" smtClean="0"/>
              <a:t>	We are working very closely with the Kentucky Colon Cancer Screening Program and Kentucky Cancer Link to identify those who should be screened. We are taking the FITs to various health fairs as we try to educate the public and healthcare community about the tests.</a:t>
            </a:r>
            <a:endParaRPr lang="en-US" dirty="0" smtClean="0"/>
          </a:p>
          <a:p>
            <a:pPr lvl="1">
              <a:buFont typeface="Arial" panose="020B0604020202020204" pitchFamily="34" charset="0"/>
              <a:buChar char="•"/>
            </a:pPr>
            <a:r>
              <a:rPr lang="en-US" u="sng" dirty="0" smtClean="0"/>
              <a:t>Skin</a:t>
            </a:r>
          </a:p>
          <a:p>
            <a:pPr marL="0" lvl="3" indent="0">
              <a:buNone/>
            </a:pPr>
            <a:r>
              <a:rPr lang="en-US" b="1" dirty="0" smtClean="0"/>
              <a:t>	</a:t>
            </a:r>
            <a:r>
              <a:rPr lang="en-US" sz="2000" dirty="0" smtClean="0"/>
              <a:t>We are hoping to offer 1-2 skin cancer screening events in the next year. We will work with community dermatologists to hold an event in the Lexington area and another in a rural community.</a:t>
            </a:r>
            <a:endParaRPr lang="en-US" b="1" dirty="0" smtClean="0"/>
          </a:p>
          <a:p>
            <a:pPr lvl="1">
              <a:buFont typeface="Arial" panose="020B0604020202020204" pitchFamily="34" charset="0"/>
              <a:buChar char="•"/>
            </a:pPr>
            <a:r>
              <a:rPr lang="en-US" u="sng" dirty="0"/>
              <a:t>Lung</a:t>
            </a:r>
          </a:p>
          <a:p>
            <a:pPr marL="0" lvl="2" indent="0">
              <a:buNone/>
            </a:pPr>
            <a:r>
              <a:rPr lang="en-US" dirty="0"/>
              <a:t>	</a:t>
            </a:r>
            <a:r>
              <a:rPr lang="en-US" i="0" dirty="0"/>
              <a:t>We </a:t>
            </a:r>
            <a:r>
              <a:rPr lang="en-US" i="0" dirty="0" smtClean="0"/>
              <a:t>are working collaboratively </a:t>
            </a:r>
            <a:r>
              <a:rPr lang="en-US" i="0" dirty="0"/>
              <a:t>with Markey’s </a:t>
            </a:r>
            <a:r>
              <a:rPr lang="en-US" i="0" dirty="0" smtClean="0"/>
              <a:t>Lung </a:t>
            </a:r>
            <a:r>
              <a:rPr lang="en-US" i="0" dirty="0"/>
              <a:t>Cancer Screening Program coordinator, navigator, and researchers to promote and educate the public about low-dose CT screenings. S</a:t>
            </a:r>
            <a:r>
              <a:rPr lang="en-US" i="0" dirty="0" smtClean="0"/>
              <a:t>creenings are expected to start anytime. </a:t>
            </a:r>
            <a:endParaRPr lang="en-US" dirty="0"/>
          </a:p>
          <a:p>
            <a:pPr lvl="3">
              <a:buFont typeface="Arial" panose="020B0604020202020204" pitchFamily="34" charset="0"/>
              <a:buChar char="•"/>
            </a:pPr>
            <a:endParaRPr lang="en-US" b="1" dirty="0" smtClean="0"/>
          </a:p>
          <a:p>
            <a:pPr marL="0" lvl="2" indent="0">
              <a:buNone/>
            </a:pPr>
            <a:endParaRPr lang="en-US" i="0" dirty="0" smtClean="0"/>
          </a:p>
          <a:p>
            <a:pPr marL="4572" lvl="1" indent="0">
              <a:buNone/>
            </a:pPr>
            <a:endParaRPr lang="en-US" dirty="0"/>
          </a:p>
        </p:txBody>
      </p:sp>
    </p:spTree>
    <p:extLst>
      <p:ext uri="{BB962C8B-B14F-4D97-AF65-F5344CB8AC3E}">
        <p14:creationId xmlns:p14="http://schemas.microsoft.com/office/powerpoint/2010/main" xmlns="" val="3467206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159695"/>
            <a:ext cx="10772775" cy="1658198"/>
          </a:xfrm>
        </p:spPr>
        <p:txBody>
          <a:bodyPr>
            <a:normAutofit/>
          </a:bodyPr>
          <a:lstStyle/>
          <a:p>
            <a:r>
              <a:rPr lang="en-US" dirty="0" smtClean="0"/>
              <a:t/>
            </a:r>
            <a:br>
              <a:rPr lang="en-US" dirty="0" smtClean="0"/>
            </a:b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343398" y="175380"/>
            <a:ext cx="4211002" cy="3158252"/>
          </a:xfr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093799" y="2213461"/>
            <a:ext cx="4098201" cy="3073651"/>
          </a:xfrm>
          <a:prstGeom prst="rect">
            <a:avLst/>
          </a:prstGeom>
          <a:scene3d>
            <a:camera prst="orthographicFront">
              <a:rot lat="0" lon="0" rev="15600000"/>
            </a:camera>
            <a:lightRig rig="threePt" dir="t"/>
          </a:scene3d>
        </p:spPr>
      </p:pic>
      <p:pic>
        <p:nvPicPr>
          <p:cNvPr id="9" name="Pictur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38606" y="3312166"/>
            <a:ext cx="2496278" cy="3328370"/>
          </a:xfrm>
          <a:prstGeom prst="rect">
            <a:avLst/>
          </a:prstGeom>
        </p:spPr>
      </p:pic>
      <p:sp>
        <p:nvSpPr>
          <p:cNvPr id="12" name="TextBox 11"/>
          <p:cNvSpPr txBox="1"/>
          <p:nvPr/>
        </p:nvSpPr>
        <p:spPr>
          <a:xfrm>
            <a:off x="3503701" y="3423288"/>
            <a:ext cx="4738962" cy="2308324"/>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dirty="0" smtClean="0"/>
              <a:t>August, November, March events </a:t>
            </a:r>
          </a:p>
          <a:p>
            <a:pPr marL="285750" indent="-285750">
              <a:buFont typeface="Arial" panose="020B0604020202020204" pitchFamily="34" charset="0"/>
              <a:buChar char="•"/>
            </a:pPr>
            <a:r>
              <a:rPr lang="en-US" dirty="0" smtClean="0"/>
              <a:t>Markey Comprehensive Breast Care Center</a:t>
            </a:r>
          </a:p>
          <a:p>
            <a:pPr marL="285750" indent="-285750">
              <a:buFont typeface="Arial" panose="020B0604020202020204" pitchFamily="34" charset="0"/>
              <a:buChar char="•"/>
            </a:pPr>
            <a:r>
              <a:rPr lang="en-US" dirty="0" smtClean="0"/>
              <a:t>Saturday screenings</a:t>
            </a:r>
          </a:p>
          <a:p>
            <a:pPr marL="285750" indent="-285750">
              <a:buFont typeface="Arial" panose="020B0604020202020204" pitchFamily="34" charset="0"/>
              <a:buChar char="•"/>
            </a:pPr>
            <a:r>
              <a:rPr lang="en-US" dirty="0" smtClean="0"/>
              <a:t>8am-1pm</a:t>
            </a:r>
          </a:p>
          <a:p>
            <a:pPr marL="285750" indent="-285750">
              <a:buFont typeface="Arial" panose="020B0604020202020204" pitchFamily="34" charset="0"/>
              <a:buChar char="•"/>
            </a:pPr>
            <a:r>
              <a:rPr lang="en-US" dirty="0" smtClean="0"/>
              <a:t>45 women screened </a:t>
            </a:r>
            <a:endParaRPr lang="en-US" dirty="0"/>
          </a:p>
          <a:p>
            <a:pPr marL="285750" indent="-285750">
              <a:buFont typeface="Arial" panose="020B0604020202020204" pitchFamily="34" charset="0"/>
              <a:buChar char="•"/>
            </a:pPr>
            <a:r>
              <a:rPr lang="en-US" dirty="0"/>
              <a:t>7</a:t>
            </a:r>
            <a:r>
              <a:rPr lang="en-US" dirty="0" smtClean="0"/>
              <a:t> called back for diagnostics</a:t>
            </a:r>
          </a:p>
          <a:p>
            <a:pPr marL="285750" indent="-285750">
              <a:buFont typeface="Arial" panose="020B0604020202020204" pitchFamily="34" charset="0"/>
              <a:buChar char="•"/>
            </a:pPr>
            <a:r>
              <a:rPr lang="en-US" dirty="0" smtClean="0"/>
              <a:t>Targeting uninsured, underinsured, and insured ladies who can’t get a screening M-F </a:t>
            </a:r>
            <a:endParaRPr lang="en-US" dirty="0"/>
          </a:p>
        </p:txBody>
      </p:sp>
      <p:pic>
        <p:nvPicPr>
          <p:cNvPr id="3" name="Picture 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44032" y="206622"/>
            <a:ext cx="3852885" cy="2889663"/>
          </a:xfrm>
          <a:prstGeom prst="rect">
            <a:avLst/>
          </a:prstGeom>
        </p:spPr>
      </p:pic>
      <p:pic>
        <p:nvPicPr>
          <p:cNvPr id="10" name="Picture 9"/>
          <p:cNvPicPr>
            <a:picLocks noChangeAspect="1"/>
          </p:cNvPicPr>
          <p:nvPr/>
        </p:nvPicPr>
        <p:blipFill>
          <a:blip r:embed="rId6"/>
          <a:stretch>
            <a:fillRect/>
          </a:stretch>
        </p:blipFill>
        <p:spPr>
          <a:xfrm>
            <a:off x="6613925" y="6039797"/>
            <a:ext cx="5425910" cy="755970"/>
          </a:xfrm>
          <a:prstGeom prst="rect">
            <a:avLst/>
          </a:prstGeom>
        </p:spPr>
      </p:pic>
      <p:sp>
        <p:nvSpPr>
          <p:cNvPr id="5" name="TextBox 4"/>
          <p:cNvSpPr txBox="1"/>
          <p:nvPr/>
        </p:nvSpPr>
        <p:spPr>
          <a:xfrm>
            <a:off x="8700881" y="175380"/>
            <a:ext cx="3338954" cy="1200329"/>
          </a:xfrm>
          <a:prstGeom prst="rect">
            <a:avLst/>
          </a:prstGeom>
          <a:noFill/>
        </p:spPr>
        <p:txBody>
          <a:bodyPr wrap="square" rtlCol="0">
            <a:spAutoFit/>
          </a:bodyPr>
          <a:lstStyle/>
          <a:p>
            <a:pPr algn="ctr"/>
            <a:r>
              <a:rPr lang="en-US" sz="2400" b="1" dirty="0" smtClean="0"/>
              <a:t>UK Markey Cancer Center’s</a:t>
            </a:r>
          </a:p>
          <a:p>
            <a:pPr algn="ctr"/>
            <a:r>
              <a:rPr lang="en-US" sz="2400" b="1" dirty="0" smtClean="0"/>
              <a:t>Mamm’s Day Out!</a:t>
            </a:r>
            <a:endParaRPr lang="en-US" sz="2400" b="1" dirty="0"/>
          </a:p>
        </p:txBody>
      </p:sp>
    </p:spTree>
    <p:extLst>
      <p:ext uri="{BB962C8B-B14F-4D97-AF65-F5344CB8AC3E}">
        <p14:creationId xmlns:p14="http://schemas.microsoft.com/office/powerpoint/2010/main" xmlns="" val="1864690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608" y="328845"/>
            <a:ext cx="10772775" cy="1658198"/>
          </a:xfrm>
        </p:spPr>
        <p:txBody>
          <a:bodyPr/>
          <a:lstStyle/>
          <a:p>
            <a:r>
              <a:rPr lang="en-US" dirty="0" smtClean="0"/>
              <a:t>Challenges</a:t>
            </a:r>
            <a:endParaRPr lang="en-US" dirty="0"/>
          </a:p>
        </p:txBody>
      </p:sp>
      <p:sp>
        <p:nvSpPr>
          <p:cNvPr id="3" name="Content Placeholder 2"/>
          <p:cNvSpPr>
            <a:spLocks noGrp="1"/>
          </p:cNvSpPr>
          <p:nvPr>
            <p:ph idx="1"/>
          </p:nvPr>
        </p:nvSpPr>
        <p:spPr>
          <a:xfrm>
            <a:off x="676656" y="1548383"/>
            <a:ext cx="10753725" cy="4391097"/>
          </a:xfrm>
        </p:spPr>
        <p:txBody>
          <a:bodyPr>
            <a:normAutofit/>
          </a:bodyPr>
          <a:lstStyle/>
          <a:p>
            <a:pPr>
              <a:lnSpc>
                <a:spcPct val="120000"/>
              </a:lnSpc>
              <a:buFont typeface="Arial" panose="020B0604020202020204" pitchFamily="34" charset="0"/>
              <a:buChar char="•"/>
            </a:pPr>
            <a:r>
              <a:rPr lang="en-US" sz="3300" dirty="0" smtClean="0"/>
              <a:t>Expanded Medicaid</a:t>
            </a:r>
          </a:p>
          <a:p>
            <a:pPr>
              <a:lnSpc>
                <a:spcPct val="120000"/>
              </a:lnSpc>
              <a:buFont typeface="Arial" panose="020B0604020202020204" pitchFamily="34" charset="0"/>
              <a:buChar char="•"/>
            </a:pPr>
            <a:r>
              <a:rPr lang="en-US" sz="3300" dirty="0" smtClean="0"/>
              <a:t>Fewer attendees at events</a:t>
            </a:r>
          </a:p>
          <a:p>
            <a:pPr>
              <a:lnSpc>
                <a:spcPct val="120000"/>
              </a:lnSpc>
              <a:buFont typeface="Arial" panose="020B0604020202020204" pitchFamily="34" charset="0"/>
              <a:buChar char="•"/>
            </a:pPr>
            <a:r>
              <a:rPr lang="en-US" sz="3300" dirty="0" smtClean="0"/>
              <a:t>Screenings are now covered</a:t>
            </a:r>
          </a:p>
          <a:p>
            <a:pPr>
              <a:lnSpc>
                <a:spcPct val="120000"/>
              </a:lnSpc>
              <a:buFont typeface="Arial" panose="020B0604020202020204" pitchFamily="34" charset="0"/>
              <a:buChar char="•"/>
            </a:pPr>
            <a:r>
              <a:rPr lang="en-US" sz="3300" dirty="0" smtClean="0"/>
              <a:t>Confusion of where to start with care</a:t>
            </a:r>
          </a:p>
          <a:p>
            <a:pPr>
              <a:lnSpc>
                <a:spcPct val="120000"/>
              </a:lnSpc>
              <a:buFont typeface="Arial" panose="020B0604020202020204" pitchFamily="34" charset="0"/>
              <a:buChar char="•"/>
            </a:pPr>
            <a:r>
              <a:rPr lang="en-US" sz="3300" dirty="0" smtClean="0"/>
              <a:t>Some are not receptive to education</a:t>
            </a:r>
          </a:p>
          <a:p>
            <a:pPr>
              <a:lnSpc>
                <a:spcPct val="120000"/>
              </a:lnSpc>
              <a:buFont typeface="Arial" panose="020B0604020202020204" pitchFamily="34" charset="0"/>
              <a:buChar char="•"/>
            </a:pPr>
            <a:endParaRPr lang="en-US" sz="3300" dirty="0" smtClean="0"/>
          </a:p>
          <a:p>
            <a:endParaRPr lang="en-US" dirty="0"/>
          </a:p>
        </p:txBody>
      </p:sp>
      <p:pic>
        <p:nvPicPr>
          <p:cNvPr id="4" name="Picture 3"/>
          <p:cNvPicPr>
            <a:picLocks noChangeAspect="1"/>
          </p:cNvPicPr>
          <p:nvPr/>
        </p:nvPicPr>
        <p:blipFill>
          <a:blip r:embed="rId2"/>
          <a:stretch>
            <a:fillRect/>
          </a:stretch>
        </p:blipFill>
        <p:spPr>
          <a:xfrm>
            <a:off x="6635024" y="6035040"/>
            <a:ext cx="5424821" cy="758127"/>
          </a:xfrm>
          <a:prstGeom prst="rect">
            <a:avLst/>
          </a:prstGeom>
        </p:spPr>
      </p:pic>
    </p:spTree>
    <p:extLst>
      <p:ext uri="{BB962C8B-B14F-4D97-AF65-F5344CB8AC3E}">
        <p14:creationId xmlns:p14="http://schemas.microsoft.com/office/powerpoint/2010/main" xmlns="" val="3027858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36237"/>
            <a:ext cx="10772775" cy="1658198"/>
          </a:xfrm>
        </p:spPr>
        <p:txBody>
          <a:bodyPr>
            <a:normAutofit fontScale="90000"/>
          </a:bodyPr>
          <a:lstStyle/>
          <a:p>
            <a:r>
              <a:rPr lang="en-US" dirty="0" smtClean="0"/>
              <a:t>Sample cards for outreach and screenings</a:t>
            </a:r>
            <a:br>
              <a:rPr lang="en-US" dirty="0" smtClean="0"/>
            </a:br>
            <a:endParaRPr lang="en-US" dirty="0"/>
          </a:p>
        </p:txBody>
      </p:sp>
      <p:pic>
        <p:nvPicPr>
          <p:cNvPr id="5" name="Picture 4"/>
          <p:cNvPicPr>
            <a:picLocks noChangeAspect="1"/>
          </p:cNvPicPr>
          <p:nvPr/>
        </p:nvPicPr>
        <p:blipFill>
          <a:blip r:embed="rId2"/>
          <a:stretch>
            <a:fillRect/>
          </a:stretch>
        </p:blipFill>
        <p:spPr>
          <a:xfrm>
            <a:off x="1408075" y="980876"/>
            <a:ext cx="4172239" cy="2608438"/>
          </a:xfrm>
          <a:prstGeom prst="rect">
            <a:avLst/>
          </a:prstGeom>
          <a:ln>
            <a:solidFill>
              <a:schemeClr val="tx1"/>
            </a:solidFill>
          </a:ln>
        </p:spPr>
      </p:pic>
      <p:pic>
        <p:nvPicPr>
          <p:cNvPr id="10" name="Content Placeholder 9"/>
          <p:cNvPicPr>
            <a:picLocks noGrp="1" noChangeAspect="1"/>
          </p:cNvPicPr>
          <p:nvPr>
            <p:ph idx="1"/>
          </p:nvPr>
        </p:nvPicPr>
        <p:blipFill>
          <a:blip r:embed="rId3"/>
          <a:stretch>
            <a:fillRect/>
          </a:stretch>
        </p:blipFill>
        <p:spPr>
          <a:xfrm>
            <a:off x="6439416" y="1192105"/>
            <a:ext cx="4131481" cy="2572346"/>
          </a:xfrm>
          <a:prstGeom prst="rect">
            <a:avLst/>
          </a:prstGeom>
          <a:ln>
            <a:solidFill>
              <a:schemeClr val="tx1"/>
            </a:solidFill>
          </a:ln>
        </p:spPr>
      </p:pic>
      <p:pic>
        <p:nvPicPr>
          <p:cNvPr id="17" name="Picture 16"/>
          <p:cNvPicPr>
            <a:picLocks noChangeAspect="1"/>
          </p:cNvPicPr>
          <p:nvPr/>
        </p:nvPicPr>
        <p:blipFill>
          <a:blip r:embed="rId4"/>
          <a:stretch>
            <a:fillRect/>
          </a:stretch>
        </p:blipFill>
        <p:spPr>
          <a:xfrm>
            <a:off x="5580314" y="4181944"/>
            <a:ext cx="3830837" cy="2377779"/>
          </a:xfrm>
          <a:prstGeom prst="rect">
            <a:avLst/>
          </a:prstGeom>
          <a:ln>
            <a:solidFill>
              <a:schemeClr val="tx1"/>
            </a:solidFill>
          </a:ln>
        </p:spPr>
      </p:pic>
      <p:pic>
        <p:nvPicPr>
          <p:cNvPr id="18" name="Picture 17"/>
          <p:cNvPicPr>
            <a:picLocks noChangeAspect="1"/>
          </p:cNvPicPr>
          <p:nvPr/>
        </p:nvPicPr>
        <p:blipFill>
          <a:blip r:embed="rId5"/>
          <a:stretch>
            <a:fillRect/>
          </a:stretch>
        </p:blipFill>
        <p:spPr>
          <a:xfrm>
            <a:off x="1159500" y="4015108"/>
            <a:ext cx="3846699" cy="2377779"/>
          </a:xfrm>
          <a:prstGeom prst="rect">
            <a:avLst/>
          </a:prstGeom>
          <a:ln>
            <a:solidFill>
              <a:schemeClr val="tx1"/>
            </a:solidFill>
          </a:ln>
        </p:spPr>
      </p:pic>
    </p:spTree>
    <p:extLst>
      <p:ext uri="{BB962C8B-B14F-4D97-AF65-F5344CB8AC3E}">
        <p14:creationId xmlns:p14="http://schemas.microsoft.com/office/powerpoint/2010/main" xmlns="" val="1536479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286079"/>
            <a:ext cx="10772775" cy="1658198"/>
          </a:xfrm>
        </p:spPr>
        <p:txBody>
          <a:bodyPr/>
          <a:lstStyle/>
          <a:p>
            <a:r>
              <a:rPr lang="en-US" dirty="0" smtClean="0"/>
              <a:t>Educational/Screening Snapshot:</a:t>
            </a:r>
            <a:endParaRPr lang="en-US" dirty="0"/>
          </a:p>
        </p:txBody>
      </p:sp>
      <p:sp>
        <p:nvSpPr>
          <p:cNvPr id="3" name="Content Placeholder 2"/>
          <p:cNvSpPr>
            <a:spLocks noGrp="1"/>
          </p:cNvSpPr>
          <p:nvPr>
            <p:ph idx="1"/>
          </p:nvPr>
        </p:nvSpPr>
        <p:spPr>
          <a:xfrm>
            <a:off x="402336" y="1056068"/>
            <a:ext cx="11184418" cy="4957603"/>
          </a:xfrm>
        </p:spPr>
        <p:txBody>
          <a:bodyPr>
            <a:normAutofit fontScale="92500" lnSpcReduction="10000"/>
          </a:bodyPr>
          <a:lstStyle/>
          <a:p>
            <a:r>
              <a:rPr lang="en-US" sz="1800" b="1" smtClean="0"/>
              <a:t>March 2014-date</a:t>
            </a:r>
            <a:r>
              <a:rPr lang="en-US" sz="1800" smtClean="0"/>
              <a:t>:</a:t>
            </a:r>
            <a:endParaRPr lang="en-US" sz="1800" dirty="0" smtClean="0"/>
          </a:p>
          <a:p>
            <a:pPr lvl="3">
              <a:buFont typeface="Arial" panose="020B0604020202020204" pitchFamily="34" charset="0"/>
              <a:buChar char="•"/>
            </a:pPr>
            <a:r>
              <a:rPr lang="en-US" dirty="0" smtClean="0"/>
              <a:t>St. Claire Women’s Health Fair				100 each event	</a:t>
            </a:r>
            <a:r>
              <a:rPr lang="en-US" dirty="0"/>
              <a:t>	</a:t>
            </a:r>
            <a:r>
              <a:rPr lang="en-US" dirty="0" smtClean="0"/>
              <a:t>Apr ’14 &amp; Apr ‘15</a:t>
            </a:r>
          </a:p>
          <a:p>
            <a:pPr lvl="3">
              <a:buFont typeface="Arial" panose="020B0604020202020204" pitchFamily="34" charset="0"/>
              <a:buChar char="•"/>
            </a:pPr>
            <a:r>
              <a:rPr lang="en-US" dirty="0" smtClean="0"/>
              <a:t>Purses, Pouts &amp; Pearls					250 (cards)		5/9/14</a:t>
            </a:r>
          </a:p>
          <a:p>
            <a:pPr lvl="3">
              <a:buFont typeface="Arial" panose="020B0604020202020204" pitchFamily="34" charset="0"/>
              <a:buChar char="•"/>
            </a:pPr>
            <a:r>
              <a:rPr lang="en-US" dirty="0" smtClean="0"/>
              <a:t>Bell-Whitley Co. Health Fair				100 attendees		6/6/14</a:t>
            </a:r>
          </a:p>
          <a:p>
            <a:pPr lvl="3">
              <a:buFont typeface="Arial" panose="020B0604020202020204" pitchFamily="34" charset="0"/>
              <a:buChar char="•"/>
            </a:pPr>
            <a:r>
              <a:rPr lang="en-US" dirty="0" smtClean="0"/>
              <a:t>Harrison Co. Health Fair				350 attendees		6/18/14</a:t>
            </a:r>
          </a:p>
          <a:p>
            <a:pPr lvl="3">
              <a:buFont typeface="Arial" panose="020B0604020202020204" pitchFamily="34" charset="0"/>
              <a:buChar char="•"/>
            </a:pPr>
            <a:r>
              <a:rPr lang="en-US" dirty="0" smtClean="0"/>
              <a:t>Magoffin Co. Lakefront Church of God			500 attendees		7/23/14</a:t>
            </a:r>
          </a:p>
          <a:p>
            <a:pPr lvl="3">
              <a:buFont typeface="Arial" panose="020B0604020202020204" pitchFamily="34" charset="0"/>
              <a:buChar char="•"/>
            </a:pPr>
            <a:r>
              <a:rPr lang="en-US" dirty="0" smtClean="0"/>
              <a:t>Mamm’s Day Out (3 events)				45 women screened		Aug 2014-date</a:t>
            </a:r>
          </a:p>
          <a:p>
            <a:pPr lvl="3">
              <a:buFont typeface="Arial" panose="020B0604020202020204" pitchFamily="34" charset="0"/>
              <a:buChar char="•"/>
            </a:pPr>
            <a:r>
              <a:rPr lang="en-US" dirty="0" smtClean="0"/>
              <a:t>Leukemia &amp; Lymphoma Society				8,000 screening cards 	Ongoing </a:t>
            </a:r>
          </a:p>
          <a:p>
            <a:pPr marL="702720" lvl="8" indent="0">
              <a:buNone/>
            </a:pPr>
            <a:r>
              <a:rPr lang="en-US" i="1" dirty="0" smtClean="0"/>
              <a:t>		Distributing cards throughout Eastern KY</a:t>
            </a:r>
          </a:p>
          <a:p>
            <a:pPr lvl="3">
              <a:buFont typeface="Arial" panose="020B0604020202020204" pitchFamily="34" charset="0"/>
              <a:buChar char="•"/>
            </a:pPr>
            <a:r>
              <a:rPr lang="en-US" dirty="0" smtClean="0"/>
              <a:t>UKHC Marketing (Screening cards)			5,000 screening cards	Ongoing</a:t>
            </a:r>
          </a:p>
          <a:p>
            <a:pPr lvl="3">
              <a:buFont typeface="Arial" panose="020B0604020202020204" pitchFamily="34" charset="0"/>
              <a:buChar char="•"/>
            </a:pPr>
            <a:r>
              <a:rPr lang="en-US" dirty="0" smtClean="0"/>
              <a:t>Various businesses, schools, individuals (cards)</a:t>
            </a:r>
            <a:r>
              <a:rPr lang="en-US" dirty="0"/>
              <a:t> </a:t>
            </a:r>
            <a:r>
              <a:rPr lang="en-US" dirty="0" smtClean="0"/>
              <a:t>		Approximately 3,500		Ongoing</a:t>
            </a:r>
          </a:p>
          <a:p>
            <a:pPr marL="1371400" lvl="7" indent="0">
              <a:buNone/>
            </a:pPr>
            <a:r>
              <a:rPr lang="en-US" i="1" dirty="0" smtClean="0"/>
              <a:t>Dairy Queen, Lee’s Famous Recipe, Kentucky Farm Bureau, Clark Co. Schools, Montgomery Co Schools</a:t>
            </a:r>
          </a:p>
          <a:p>
            <a:pPr lvl="3">
              <a:buFont typeface="Arial" panose="020B0604020202020204" pitchFamily="34" charset="0"/>
              <a:buChar char="•"/>
            </a:pPr>
            <a:r>
              <a:rPr lang="en-US" dirty="0"/>
              <a:t>Go Pink Event/Rowan County			</a:t>
            </a:r>
            <a:r>
              <a:rPr lang="en-US" dirty="0" smtClean="0"/>
              <a:t>	120 attendees		10/22/14</a:t>
            </a:r>
            <a:endParaRPr lang="en-US" dirty="0"/>
          </a:p>
          <a:p>
            <a:pPr lvl="3">
              <a:buFont typeface="Arial" panose="020B0604020202020204" pitchFamily="34" charset="0"/>
              <a:buChar char="•"/>
            </a:pPr>
            <a:r>
              <a:rPr lang="en-US" dirty="0"/>
              <a:t>Fayette Co. Senior Citizens			</a:t>
            </a:r>
            <a:r>
              <a:rPr lang="en-US" dirty="0" smtClean="0"/>
              <a:t>	25 attendees</a:t>
            </a:r>
            <a:r>
              <a:rPr lang="en-US" dirty="0"/>
              <a:t>		10/23/14</a:t>
            </a:r>
          </a:p>
          <a:p>
            <a:pPr lvl="3">
              <a:buFont typeface="Arial" panose="020B0604020202020204" pitchFamily="34" charset="0"/>
              <a:buChar char="•"/>
            </a:pPr>
            <a:r>
              <a:rPr lang="en-US" dirty="0"/>
              <a:t>Clark County Community Services		</a:t>
            </a:r>
            <a:r>
              <a:rPr lang="en-US" dirty="0" smtClean="0"/>
              <a:t>	150 attendees</a:t>
            </a:r>
            <a:r>
              <a:rPr lang="en-US" dirty="0"/>
              <a:t>		</a:t>
            </a:r>
            <a:r>
              <a:rPr lang="en-US" dirty="0" smtClean="0"/>
              <a:t>10/27/14</a:t>
            </a:r>
            <a:endParaRPr lang="en-US" dirty="0"/>
          </a:p>
          <a:p>
            <a:pPr lvl="3">
              <a:buFont typeface="Arial" panose="020B0604020202020204" pitchFamily="34" charset="0"/>
              <a:buChar char="•"/>
            </a:pPr>
            <a:r>
              <a:rPr lang="en-US" dirty="0"/>
              <a:t>KSU Health Fair/Frankfort				</a:t>
            </a:r>
            <a:r>
              <a:rPr lang="en-US" dirty="0" smtClean="0"/>
              <a:t>200 attendees</a:t>
            </a:r>
            <a:r>
              <a:rPr lang="en-US" dirty="0"/>
              <a:t>		10/28/14</a:t>
            </a:r>
          </a:p>
          <a:p>
            <a:pPr lvl="3">
              <a:buFont typeface="Arial" panose="020B0604020202020204" pitchFamily="34" charset="0"/>
              <a:buChar char="•"/>
            </a:pPr>
            <a:r>
              <a:rPr lang="en-US" dirty="0" smtClean="0"/>
              <a:t>South </a:t>
            </a:r>
            <a:r>
              <a:rPr lang="en-US" dirty="0"/>
              <a:t>Magoffin Health </a:t>
            </a:r>
            <a:r>
              <a:rPr lang="en-US" dirty="0" smtClean="0"/>
              <a:t>Day/Salyersville (2 events)</a:t>
            </a:r>
            <a:r>
              <a:rPr lang="en-US" dirty="0"/>
              <a:t>		</a:t>
            </a:r>
            <a:r>
              <a:rPr lang="en-US" dirty="0" smtClean="0"/>
              <a:t>100 attendees</a:t>
            </a:r>
            <a:r>
              <a:rPr lang="en-US" dirty="0"/>
              <a:t>		</a:t>
            </a:r>
            <a:r>
              <a:rPr lang="en-US" dirty="0" smtClean="0"/>
              <a:t>Nov ‘14 &amp; Apr ‘15</a:t>
            </a:r>
            <a:endParaRPr lang="en-US" dirty="0"/>
          </a:p>
          <a:p>
            <a:pPr marL="148590" indent="-285750">
              <a:buFont typeface="Arial" panose="020B0604020202020204" pitchFamily="34" charset="0"/>
              <a:buChar char="•"/>
            </a:pPr>
            <a:endParaRPr lang="en-US" sz="1800" dirty="0" smtClean="0"/>
          </a:p>
          <a:p>
            <a:pPr marL="148590" indent="-285750">
              <a:buFont typeface="Arial" panose="020B0604020202020204" pitchFamily="34" charset="0"/>
              <a:buChar char="•"/>
            </a:pPr>
            <a:endParaRPr lang="en-US" sz="1800" dirty="0" smtClean="0"/>
          </a:p>
          <a:p>
            <a:pPr marL="971400" lvl="5" indent="0">
              <a:buNone/>
            </a:pPr>
            <a:endParaRPr lang="en-US" dirty="0"/>
          </a:p>
          <a:p>
            <a:pPr marL="1171400" lvl="6" indent="0">
              <a:buNone/>
            </a:pPr>
            <a:endParaRPr lang="en-US" dirty="0" smtClean="0"/>
          </a:p>
          <a:p>
            <a:endParaRPr lang="en-US" sz="1800" dirty="0" smtClean="0"/>
          </a:p>
        </p:txBody>
      </p:sp>
      <p:pic>
        <p:nvPicPr>
          <p:cNvPr id="4" name="Picture 3"/>
          <p:cNvPicPr>
            <a:picLocks noChangeAspect="1"/>
          </p:cNvPicPr>
          <p:nvPr/>
        </p:nvPicPr>
        <p:blipFill>
          <a:blip r:embed="rId2"/>
          <a:stretch>
            <a:fillRect/>
          </a:stretch>
        </p:blipFill>
        <p:spPr>
          <a:xfrm>
            <a:off x="6613925" y="6013671"/>
            <a:ext cx="5425910" cy="755970"/>
          </a:xfrm>
          <a:prstGeom prst="rect">
            <a:avLst/>
          </a:prstGeom>
        </p:spPr>
      </p:pic>
    </p:spTree>
    <p:extLst>
      <p:ext uri="{BB962C8B-B14F-4D97-AF65-F5344CB8AC3E}">
        <p14:creationId xmlns:p14="http://schemas.microsoft.com/office/powerpoint/2010/main" xmlns="" val="1209358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012" y="-162960"/>
            <a:ext cx="10772775" cy="1357992"/>
          </a:xfrm>
        </p:spPr>
        <p:txBody>
          <a:bodyPr>
            <a:normAutofit/>
          </a:bodyPr>
          <a:lstStyle/>
          <a:p>
            <a:pPr algn="ctr"/>
            <a:r>
              <a:rPr lang="en-US" dirty="0" smtClean="0"/>
              <a:t>Outreach &amp; Education</a:t>
            </a:r>
            <a:endParaRPr lang="en-US" dirty="0"/>
          </a:p>
        </p:txBody>
      </p:sp>
      <p:sp>
        <p:nvSpPr>
          <p:cNvPr id="7" name="TextBox 6"/>
          <p:cNvSpPr txBox="1"/>
          <p:nvPr/>
        </p:nvSpPr>
        <p:spPr>
          <a:xfrm>
            <a:off x="9182945" y="4391322"/>
            <a:ext cx="2851840" cy="1015663"/>
          </a:xfrm>
          <a:prstGeom prst="rect">
            <a:avLst/>
          </a:prstGeom>
          <a:noFill/>
          <a:ln>
            <a:noFill/>
          </a:ln>
        </p:spPr>
        <p:txBody>
          <a:bodyPr wrap="square" rtlCol="0">
            <a:spAutoFit/>
          </a:bodyPr>
          <a:lstStyle/>
          <a:p>
            <a:r>
              <a:rPr lang="en-US" sz="1200" dirty="0" smtClean="0"/>
              <a:t>St. Claire Women’s Health Fair</a:t>
            </a:r>
            <a:endParaRPr lang="en-US" sz="1200" dirty="0"/>
          </a:p>
          <a:p>
            <a:r>
              <a:rPr lang="en-US" sz="1200" dirty="0" smtClean="0"/>
              <a:t>Morehead</a:t>
            </a:r>
          </a:p>
          <a:p>
            <a:r>
              <a:rPr lang="en-US" sz="1200" dirty="0" smtClean="0"/>
              <a:t>April 29, 2015</a:t>
            </a:r>
          </a:p>
          <a:p>
            <a:r>
              <a:rPr lang="en-US" sz="1200" dirty="0" smtClean="0"/>
              <a:t>Approximately 100 attended</a:t>
            </a:r>
          </a:p>
          <a:p>
            <a:r>
              <a:rPr lang="en-US" sz="1200" dirty="0" smtClean="0"/>
              <a:t>Distributed free FITs</a:t>
            </a:r>
          </a:p>
        </p:txBody>
      </p:sp>
      <p:sp>
        <p:nvSpPr>
          <p:cNvPr id="5" name="TextBox 4"/>
          <p:cNvSpPr txBox="1"/>
          <p:nvPr/>
        </p:nvSpPr>
        <p:spPr>
          <a:xfrm>
            <a:off x="3621726" y="5728517"/>
            <a:ext cx="3367312" cy="1015663"/>
          </a:xfrm>
          <a:prstGeom prst="rect">
            <a:avLst/>
          </a:prstGeom>
          <a:noFill/>
        </p:spPr>
        <p:txBody>
          <a:bodyPr wrap="square" rtlCol="0">
            <a:spAutoFit/>
          </a:bodyPr>
          <a:lstStyle/>
          <a:p>
            <a:r>
              <a:rPr lang="en-US" sz="1200" dirty="0" smtClean="0"/>
              <a:t>South Magoffin Spring Health Day</a:t>
            </a:r>
          </a:p>
          <a:p>
            <a:r>
              <a:rPr lang="en-US" sz="1200" dirty="0" smtClean="0"/>
              <a:t>April 30, 2015</a:t>
            </a:r>
          </a:p>
          <a:p>
            <a:r>
              <a:rPr lang="en-US" sz="1200" dirty="0" smtClean="0"/>
              <a:t>Salyersville</a:t>
            </a:r>
          </a:p>
          <a:p>
            <a:r>
              <a:rPr lang="en-US" sz="1200" dirty="0" smtClean="0"/>
              <a:t>Partnered with community hospitals and providers</a:t>
            </a:r>
          </a:p>
          <a:p>
            <a:r>
              <a:rPr lang="en-US" sz="1200" dirty="0" smtClean="0"/>
              <a:t>Distributed free FITs</a:t>
            </a:r>
            <a:endParaRPr lang="en-US" sz="1200" dirty="0"/>
          </a:p>
        </p:txBody>
      </p:sp>
      <p:sp>
        <p:nvSpPr>
          <p:cNvPr id="12" name="TextBox 11"/>
          <p:cNvSpPr txBox="1"/>
          <p:nvPr/>
        </p:nvSpPr>
        <p:spPr>
          <a:xfrm>
            <a:off x="3897560" y="852797"/>
            <a:ext cx="2155911" cy="830997"/>
          </a:xfrm>
          <a:prstGeom prst="rect">
            <a:avLst/>
          </a:prstGeom>
          <a:noFill/>
        </p:spPr>
        <p:txBody>
          <a:bodyPr wrap="none" rtlCol="0">
            <a:spAutoFit/>
          </a:bodyPr>
          <a:lstStyle/>
          <a:p>
            <a:r>
              <a:rPr lang="en-US" sz="1200" dirty="0" smtClean="0"/>
              <a:t>EKU Health Fair</a:t>
            </a:r>
          </a:p>
          <a:p>
            <a:r>
              <a:rPr lang="en-US" sz="1200" dirty="0" smtClean="0"/>
              <a:t>Richmond</a:t>
            </a:r>
          </a:p>
          <a:p>
            <a:r>
              <a:rPr lang="en-US" sz="1200" dirty="0" smtClean="0"/>
              <a:t>April 15, 2015</a:t>
            </a:r>
          </a:p>
          <a:p>
            <a:r>
              <a:rPr lang="en-US" sz="1200" dirty="0" smtClean="0"/>
              <a:t>Partnered with UKHC Marketing</a:t>
            </a:r>
            <a:endParaRPr lang="en-US" sz="1200" dirty="0"/>
          </a:p>
        </p:txBody>
      </p:sp>
      <p:pic>
        <p:nvPicPr>
          <p:cNvPr id="13" name="Picture 12"/>
          <p:cNvPicPr>
            <a:picLocks noChangeAspect="1"/>
          </p:cNvPicPr>
          <p:nvPr/>
        </p:nvPicPr>
        <p:blipFill>
          <a:blip r:embed="rId2"/>
          <a:stretch>
            <a:fillRect/>
          </a:stretch>
        </p:blipFill>
        <p:spPr>
          <a:xfrm>
            <a:off x="7260207" y="6103715"/>
            <a:ext cx="4779627" cy="665926"/>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43952" y="800383"/>
            <a:ext cx="3552585" cy="2664439"/>
          </a:xfrm>
          <a:prstGeom prst="rect">
            <a:avLst/>
          </a:prstGeom>
        </p:spPr>
      </p:pic>
      <p:pic>
        <p:nvPicPr>
          <p:cNvPr id="15" name="Content Placeholder 14"/>
          <p:cNvPicPr>
            <a:picLocks noGrp="1" noChangeAspect="1"/>
          </p:cNvPicPr>
          <p:nvPr>
            <p:ph idx="1"/>
          </p:nvPr>
        </p:nvPicPr>
        <p:blipFill>
          <a:blip r:embed="rId4">
            <a:extLst>
              <a:ext uri="{28A0092B-C50C-407E-A947-70E740481C1C}">
                <a14:useLocalDpi xmlns:a14="http://schemas.microsoft.com/office/drawing/2010/main" xmlns="" val="0"/>
              </a:ext>
            </a:extLst>
          </a:blip>
          <a:stretch>
            <a:fillRect/>
          </a:stretch>
        </p:blipFill>
        <p:spPr>
          <a:xfrm>
            <a:off x="6582183" y="1279825"/>
            <a:ext cx="5413732" cy="3045461"/>
          </a:xfrm>
        </p:spPr>
      </p:pic>
      <p:pic>
        <p:nvPicPr>
          <p:cNvPr id="16" name="Picture 15"/>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1052425">
            <a:off x="462448" y="3763295"/>
            <a:ext cx="3267031" cy="2450273"/>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rot="21104018">
            <a:off x="3492276" y="2407240"/>
            <a:ext cx="4039284" cy="3029464"/>
          </a:xfrm>
          <a:prstGeom prst="rect">
            <a:avLst/>
          </a:prstGeom>
        </p:spPr>
      </p:pic>
    </p:spTree>
    <p:extLst>
      <p:ext uri="{BB962C8B-B14F-4D97-AF65-F5344CB8AC3E}">
        <p14:creationId xmlns:p14="http://schemas.microsoft.com/office/powerpoint/2010/main" xmlns="" val="1358025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012" y="-162960"/>
            <a:ext cx="10772775" cy="1357992"/>
          </a:xfrm>
        </p:spPr>
        <p:txBody>
          <a:bodyPr>
            <a:normAutofit/>
          </a:bodyPr>
          <a:lstStyle/>
          <a:p>
            <a:pPr algn="ctr"/>
            <a:r>
              <a:rPr lang="en-US" dirty="0" smtClean="0"/>
              <a:t>Outreach &amp; Education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518971" y="1466104"/>
            <a:ext cx="3504979" cy="2628734"/>
          </a:xfrm>
          <a:ln>
            <a:solidFill>
              <a:schemeClr val="tx1"/>
            </a:solidFill>
          </a:ln>
          <a:scene3d>
            <a:camera prst="orthographicFront">
              <a:rot lat="0" lon="0" rev="16800000"/>
            </a:camera>
            <a:lightRig rig="threePt" dir="t"/>
          </a:scene3d>
        </p:spPr>
      </p:pic>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048941" y="1791865"/>
            <a:ext cx="3070631" cy="2302973"/>
          </a:xfrm>
          <a:prstGeom prst="rect">
            <a:avLst/>
          </a:prstGeom>
          <a:ln>
            <a:solidFill>
              <a:schemeClr val="tx1"/>
            </a:solidFill>
          </a:ln>
          <a:scene3d>
            <a:camera prst="orthographicFront">
              <a:rot lat="0" lon="0" rev="15900000"/>
            </a:camera>
            <a:lightRig rig="threePt" dir="t"/>
          </a:scene3d>
        </p:spPr>
      </p:pic>
      <p:sp>
        <p:nvSpPr>
          <p:cNvPr id="7" name="TextBox 6"/>
          <p:cNvSpPr txBox="1"/>
          <p:nvPr/>
        </p:nvSpPr>
        <p:spPr>
          <a:xfrm>
            <a:off x="8271460" y="4683778"/>
            <a:ext cx="2851840" cy="830997"/>
          </a:xfrm>
          <a:prstGeom prst="rect">
            <a:avLst/>
          </a:prstGeom>
          <a:noFill/>
          <a:ln>
            <a:noFill/>
          </a:ln>
        </p:spPr>
        <p:txBody>
          <a:bodyPr wrap="square" rtlCol="0">
            <a:spAutoFit/>
          </a:bodyPr>
          <a:lstStyle/>
          <a:p>
            <a:r>
              <a:rPr lang="en-US" sz="1200" dirty="0" smtClean="0"/>
              <a:t>Lakefront Church of God, Magoffin County</a:t>
            </a:r>
          </a:p>
          <a:p>
            <a:r>
              <a:rPr lang="en-US" sz="1200" dirty="0" smtClean="0"/>
              <a:t>Food distribution center</a:t>
            </a:r>
          </a:p>
          <a:p>
            <a:r>
              <a:rPr lang="en-US" sz="1200" dirty="0" smtClean="0"/>
              <a:t>July 23, 2014</a:t>
            </a:r>
          </a:p>
          <a:p>
            <a:r>
              <a:rPr lang="en-US" sz="1200" dirty="0" smtClean="0"/>
              <a:t>500-600 attended</a:t>
            </a:r>
          </a:p>
        </p:txBody>
      </p:sp>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03200" y="3703622"/>
            <a:ext cx="3475525" cy="2606644"/>
          </a:xfrm>
          <a:prstGeom prst="rect">
            <a:avLst/>
          </a:prstGeom>
        </p:spPr>
      </p:pic>
      <p:sp>
        <p:nvSpPr>
          <p:cNvPr id="5" name="TextBox 4"/>
          <p:cNvSpPr txBox="1"/>
          <p:nvPr/>
        </p:nvSpPr>
        <p:spPr>
          <a:xfrm>
            <a:off x="1086416" y="6328379"/>
            <a:ext cx="1845762" cy="461665"/>
          </a:xfrm>
          <a:prstGeom prst="rect">
            <a:avLst/>
          </a:prstGeom>
          <a:noFill/>
        </p:spPr>
        <p:txBody>
          <a:bodyPr wrap="none" rtlCol="0">
            <a:spAutoFit/>
          </a:bodyPr>
          <a:lstStyle/>
          <a:p>
            <a:r>
              <a:rPr lang="en-US" sz="1200" dirty="0" smtClean="0"/>
              <a:t>South Magoffin Health Day</a:t>
            </a:r>
          </a:p>
          <a:p>
            <a:r>
              <a:rPr lang="en-US" sz="1200" dirty="0" smtClean="0"/>
              <a:t>November 20, 2014</a:t>
            </a:r>
            <a:endParaRPr lang="en-US" sz="1200" dirty="0"/>
          </a:p>
        </p:txBody>
      </p:sp>
      <p:pic>
        <p:nvPicPr>
          <p:cNvPr id="8" name="Picture 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936749" y="4292218"/>
            <a:ext cx="3144604" cy="2358453"/>
          </a:xfrm>
          <a:prstGeom prst="rect">
            <a:avLst/>
          </a:prstGeom>
        </p:spPr>
      </p:pic>
      <p:sp>
        <p:nvSpPr>
          <p:cNvPr id="9" name="TextBox 8"/>
          <p:cNvSpPr txBox="1"/>
          <p:nvPr/>
        </p:nvSpPr>
        <p:spPr>
          <a:xfrm>
            <a:off x="4250981" y="3464822"/>
            <a:ext cx="2690160" cy="830997"/>
          </a:xfrm>
          <a:prstGeom prst="rect">
            <a:avLst/>
          </a:prstGeom>
          <a:noFill/>
        </p:spPr>
        <p:txBody>
          <a:bodyPr wrap="square" rtlCol="0">
            <a:spAutoFit/>
          </a:bodyPr>
          <a:lstStyle/>
          <a:p>
            <a:r>
              <a:rPr lang="en-US" sz="1200" dirty="0" smtClean="0"/>
              <a:t>Go Pink Event</a:t>
            </a:r>
          </a:p>
          <a:p>
            <a:r>
              <a:rPr lang="en-US" sz="1200" dirty="0" smtClean="0"/>
              <a:t>St. Claire Regional</a:t>
            </a:r>
          </a:p>
          <a:p>
            <a:r>
              <a:rPr lang="en-US" sz="1200" dirty="0" smtClean="0"/>
              <a:t>Morehead</a:t>
            </a:r>
          </a:p>
          <a:p>
            <a:r>
              <a:rPr lang="en-US" sz="1200" dirty="0" smtClean="0"/>
              <a:t>October 22, 2014</a:t>
            </a:r>
            <a:endParaRPr lang="en-US" sz="1200" dirty="0"/>
          </a:p>
        </p:txBody>
      </p:sp>
      <p:pic>
        <p:nvPicPr>
          <p:cNvPr id="10" name="Picture 9"/>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rot="21129522">
            <a:off x="240095" y="1109481"/>
            <a:ext cx="3446767" cy="2585075"/>
          </a:xfrm>
          <a:prstGeom prst="rect">
            <a:avLst/>
          </a:prstGeom>
        </p:spPr>
      </p:pic>
      <p:sp>
        <p:nvSpPr>
          <p:cNvPr id="12" name="TextBox 11"/>
          <p:cNvSpPr txBox="1"/>
          <p:nvPr/>
        </p:nvSpPr>
        <p:spPr>
          <a:xfrm>
            <a:off x="3936749" y="1519008"/>
            <a:ext cx="2402902" cy="830997"/>
          </a:xfrm>
          <a:prstGeom prst="rect">
            <a:avLst/>
          </a:prstGeom>
          <a:noFill/>
        </p:spPr>
        <p:txBody>
          <a:bodyPr wrap="none" rtlCol="0">
            <a:spAutoFit/>
          </a:bodyPr>
          <a:lstStyle/>
          <a:p>
            <a:r>
              <a:rPr lang="en-US" sz="1200" dirty="0" smtClean="0"/>
              <a:t>KSU Health Fair</a:t>
            </a:r>
          </a:p>
          <a:p>
            <a:r>
              <a:rPr lang="en-US" sz="1200" dirty="0" smtClean="0"/>
              <a:t>Frankfort</a:t>
            </a:r>
          </a:p>
          <a:p>
            <a:r>
              <a:rPr lang="en-US" sz="1200" dirty="0" smtClean="0"/>
              <a:t>October 28, 2014</a:t>
            </a:r>
          </a:p>
          <a:p>
            <a:r>
              <a:rPr lang="en-US" sz="1200" dirty="0" smtClean="0"/>
              <a:t>Partnered with Safe Kids Fayette Co.</a:t>
            </a:r>
            <a:endParaRPr lang="en-US" sz="1200" dirty="0"/>
          </a:p>
        </p:txBody>
      </p:sp>
      <p:pic>
        <p:nvPicPr>
          <p:cNvPr id="13" name="Picture 12"/>
          <p:cNvPicPr>
            <a:picLocks noChangeAspect="1"/>
          </p:cNvPicPr>
          <p:nvPr/>
        </p:nvPicPr>
        <p:blipFill>
          <a:blip r:embed="rId7"/>
          <a:stretch>
            <a:fillRect/>
          </a:stretch>
        </p:blipFill>
        <p:spPr>
          <a:xfrm>
            <a:off x="7260207" y="6103715"/>
            <a:ext cx="4779627" cy="665926"/>
          </a:xfrm>
          <a:prstGeom prst="rect">
            <a:avLst/>
          </a:prstGeom>
        </p:spPr>
      </p:pic>
    </p:spTree>
    <p:extLst>
      <p:ext uri="{BB962C8B-B14F-4D97-AF65-F5344CB8AC3E}">
        <p14:creationId xmlns:p14="http://schemas.microsoft.com/office/powerpoint/2010/main" xmlns="" val="3460739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idx="1"/>
          </p:nvPr>
        </p:nvSpPr>
        <p:spPr/>
        <p:txBody>
          <a:bodyPr/>
          <a:lstStyle/>
          <a:p>
            <a:r>
              <a:rPr lang="en-US" dirty="0" smtClean="0"/>
              <a:t>Melissa Hounshell</a:t>
            </a:r>
          </a:p>
          <a:p>
            <a:r>
              <a:rPr lang="en-US" dirty="0" smtClean="0"/>
              <a:t>Community Outreach Director</a:t>
            </a:r>
          </a:p>
          <a:p>
            <a:r>
              <a:rPr lang="en-US" dirty="0" smtClean="0"/>
              <a:t>UK Markey Cancer Center</a:t>
            </a:r>
          </a:p>
          <a:p>
            <a:r>
              <a:rPr lang="en-US" dirty="0" smtClean="0"/>
              <a:t>800 Rose Street, 313 Combs</a:t>
            </a:r>
          </a:p>
          <a:p>
            <a:r>
              <a:rPr lang="en-US" dirty="0" smtClean="0"/>
              <a:t>Lexington, KY 40536</a:t>
            </a:r>
          </a:p>
          <a:p>
            <a:r>
              <a:rPr lang="en-US" dirty="0" smtClean="0"/>
              <a:t>859-494-7953 (cell)</a:t>
            </a:r>
          </a:p>
          <a:p>
            <a:r>
              <a:rPr lang="en-US" dirty="0" smtClean="0"/>
              <a:t>859-323-2034 (office)</a:t>
            </a:r>
          </a:p>
          <a:p>
            <a:r>
              <a:rPr lang="en-US" dirty="0" smtClean="0"/>
              <a:t>Melissa.Hounshell@uky.edu</a:t>
            </a:r>
          </a:p>
          <a:p>
            <a:endParaRPr lang="en-US" dirty="0"/>
          </a:p>
        </p:txBody>
      </p:sp>
      <p:pic>
        <p:nvPicPr>
          <p:cNvPr id="4" name="Picture 3"/>
          <p:cNvPicPr>
            <a:picLocks noChangeAspect="1"/>
          </p:cNvPicPr>
          <p:nvPr/>
        </p:nvPicPr>
        <p:blipFill>
          <a:blip r:embed="rId2"/>
          <a:stretch>
            <a:fillRect/>
          </a:stretch>
        </p:blipFill>
        <p:spPr>
          <a:xfrm>
            <a:off x="6626117" y="6013671"/>
            <a:ext cx="5425910" cy="75597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284381" y="2070794"/>
            <a:ext cx="1881627" cy="2827145"/>
          </a:xfrm>
          <a:prstGeom prst="rect">
            <a:avLst/>
          </a:prstGeom>
        </p:spPr>
      </p:pic>
    </p:spTree>
    <p:extLst>
      <p:ext uri="{BB962C8B-B14F-4D97-AF65-F5344CB8AC3E}">
        <p14:creationId xmlns:p14="http://schemas.microsoft.com/office/powerpoint/2010/main" xmlns="" val="2451647651"/>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TC103457491[[fn=Metropolitan]]</Template>
  <TotalTime>1047</TotalTime>
  <Words>335</Words>
  <Application>Microsoft Office PowerPoint</Application>
  <PresentationFormat>Custom</PresentationFormat>
  <Paragraphs>96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Metropolitan</vt:lpstr>
      <vt:lpstr>Education, Screening, &amp; Outreach</vt:lpstr>
      <vt:lpstr>Outreach Program Overview</vt:lpstr>
      <vt:lpstr>Screenings </vt:lpstr>
      <vt:lpstr> </vt:lpstr>
      <vt:lpstr>Challenges</vt:lpstr>
      <vt:lpstr>Sample cards for outreach and screenings </vt:lpstr>
      <vt:lpstr>Educational/Screening Snapshot:</vt:lpstr>
      <vt:lpstr>Outreach &amp; Education</vt:lpstr>
      <vt:lpstr>Outreach &amp; Education</vt:lpstr>
      <vt:lpstr>Contact Information:</vt:lpstr>
    </vt:vector>
  </TitlesOfParts>
  <Company>UK HealthCare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Markey Cancer Center</dc:title>
  <dc:creator>Hounshell, Melissa W</dc:creator>
  <cp:lastModifiedBy>Office</cp:lastModifiedBy>
  <cp:revision>94</cp:revision>
  <cp:lastPrinted>2015-06-01T19:27:34Z</cp:lastPrinted>
  <dcterms:created xsi:type="dcterms:W3CDTF">2014-04-07T14:58:34Z</dcterms:created>
  <dcterms:modified xsi:type="dcterms:W3CDTF">2015-08-05T21:01:51Z</dcterms:modified>
</cp:coreProperties>
</file>